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502" r:id="rId2"/>
    <p:sldId id="517" r:id="rId3"/>
    <p:sldId id="503" r:id="rId4"/>
    <p:sldId id="375" r:id="rId5"/>
    <p:sldId id="497" r:id="rId6"/>
    <p:sldId id="498" r:id="rId7"/>
    <p:sldId id="528" r:id="rId8"/>
    <p:sldId id="527" r:id="rId9"/>
    <p:sldId id="507" r:id="rId10"/>
    <p:sldId id="510" r:id="rId11"/>
    <p:sldId id="519" r:id="rId12"/>
    <p:sldId id="523" r:id="rId13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99"/>
    <a:srgbClr val="990099"/>
    <a:srgbClr val="FFFF66"/>
    <a:srgbClr val="CCFFFF"/>
    <a:srgbClr val="FF9933"/>
    <a:srgbClr val="000099"/>
    <a:srgbClr val="FFCC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159" autoAdjust="0"/>
    <p:restoredTop sz="94660" autoAdjust="0"/>
  </p:normalViewPr>
  <p:slideViewPr>
    <p:cSldViewPr>
      <p:cViewPr varScale="1">
        <p:scale>
          <a:sx n="112" d="100"/>
          <a:sy n="112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chemeClr val="bg2">
                    <a:lumMod val="50000"/>
                  </a:schemeClr>
                </a:gs>
                <a:gs pos="50000">
                  <a:srgbClr val="7FD13B">
                    <a:tint val="44500"/>
                    <a:satMod val="160000"/>
                  </a:srgbClr>
                </a:gs>
                <a:gs pos="100000">
                  <a:srgbClr val="7FD13B">
                    <a:tint val="23500"/>
                    <a:satMod val="160000"/>
                  </a:srgbClr>
                </a:gs>
              </a:gsLst>
              <a:lin ang="5400000" scaled="0"/>
            </a:gradFill>
          </c:spPr>
          <c:explosion val="25"/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0.83500000000000063</c:v>
                </c:pt>
                <c:pt idx="1">
                  <c:v>0.16500000000000004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7187" cy="4465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CCAE834C-39F0-4172-A8BC-B5E2584EA3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0DCC4A-6753-4ECF-9BE0-CB3CBE98F76B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3A198-6D17-48D1-B0A0-A47D80FE12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5995-51B1-4468-B779-3C77F5033B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5A4C7-80D5-4E4F-9734-25E4969D2E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6DC4-ADDB-46BD-A052-049495AAEC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5B1F4-4A79-4537-9B5A-8FB36ACA0E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5DF0A-1287-4D12-9298-1C0C9CC450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BFA2-C06F-477C-9D9A-29E7243062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33851-2E6D-4A24-822B-9141E3B4C4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85D1C-A37D-4C63-A1B6-6BA567A429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E59A9-14D9-4800-AF2E-15EB807C3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F6FC9-71CE-4080-951A-E07D5B2271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9A9C4-6F5B-436C-9BE8-3FEF245539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7FD4E-36E0-442A-91D1-CE388D7CEA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fld id="{A5A6AE71-C204-4750-8B02-A4B27EE2E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_____Microsoft_Office_Excel_97-20033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84213" y="1928801"/>
            <a:ext cx="8280400" cy="403187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54000" rIns="54000">
            <a:spAutoFit/>
          </a:bodyPr>
          <a:lstStyle/>
          <a:p>
            <a:pPr algn="ctr" eaLnBrk="1" hangingPunct="1">
              <a:defRPr/>
            </a:pPr>
            <a:r>
              <a:rPr lang="ru-RU" altLang="ru-RU" sz="3200" dirty="0" smtClean="0">
                <a:cs typeface="Tahoma" pitchFamily="34" charset="0"/>
              </a:rPr>
              <a:t>Бюджет для граждан</a:t>
            </a:r>
          </a:p>
          <a:p>
            <a:pPr algn="ctr" eaLnBrk="1" hangingPunct="1">
              <a:defRPr/>
            </a:pPr>
            <a:r>
              <a:rPr lang="ru-RU" altLang="ru-RU" sz="3200" dirty="0" smtClean="0">
                <a:cs typeface="Tahoma" pitchFamily="34" charset="0"/>
              </a:rPr>
              <a:t>                                                             «Исполнение </a:t>
            </a:r>
            <a:r>
              <a:rPr lang="ru-RU" altLang="ru-RU" sz="3200" dirty="0">
                <a:cs typeface="Tahoma" pitchFamily="34" charset="0"/>
              </a:rPr>
              <a:t>бюджета </a:t>
            </a:r>
          </a:p>
          <a:p>
            <a:pPr algn="ctr" eaLnBrk="1" hangingPunct="1">
              <a:defRPr/>
            </a:pPr>
            <a:endParaRPr lang="ru-RU" altLang="ru-RU" sz="3200" dirty="0"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3200" dirty="0">
                <a:cs typeface="Tahoma" pitchFamily="34" charset="0"/>
              </a:rPr>
              <a:t>Озёрского городского округа </a:t>
            </a:r>
          </a:p>
          <a:p>
            <a:pPr algn="ctr" eaLnBrk="1" hangingPunct="1">
              <a:defRPr/>
            </a:pPr>
            <a:endParaRPr lang="ru-RU" altLang="ru-RU" sz="3200" dirty="0"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3200" dirty="0">
                <a:cs typeface="Tahoma" pitchFamily="34" charset="0"/>
              </a:rPr>
              <a:t>за 201</a:t>
            </a:r>
            <a:r>
              <a:rPr lang="en-US" altLang="ru-RU" sz="3200" dirty="0">
                <a:cs typeface="Tahoma" pitchFamily="34" charset="0"/>
              </a:rPr>
              <a:t>8</a:t>
            </a:r>
            <a:r>
              <a:rPr lang="ru-RU" altLang="ru-RU" sz="3200">
                <a:cs typeface="Tahoma" pitchFamily="34" charset="0"/>
              </a:rPr>
              <a:t> </a:t>
            </a:r>
            <a:r>
              <a:rPr lang="ru-RU" altLang="ru-RU" sz="3200" smtClean="0">
                <a:cs typeface="Tahoma" pitchFamily="34" charset="0"/>
              </a:rPr>
              <a:t>год»</a:t>
            </a:r>
            <a:endParaRPr lang="ru-RU" altLang="ru-RU" sz="3200" dirty="0">
              <a:cs typeface="Tahoma" pitchFamily="34" charset="0"/>
            </a:endParaRPr>
          </a:p>
          <a:p>
            <a:pPr algn="ctr" eaLnBrk="1" hangingPunct="1">
              <a:defRPr/>
            </a:pPr>
            <a:endParaRPr lang="ru-RU" altLang="ru-RU" sz="3200" dirty="0">
              <a:cs typeface="Tahoma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2916238" y="692150"/>
            <a:ext cx="3455987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 altLang="ru-RU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2411413" y="260350"/>
            <a:ext cx="4968875" cy="1016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altLang="ru-RU" sz="2400" dirty="0"/>
          </a:p>
          <a:p>
            <a:pPr algn="ctr" eaLnBrk="1" hangingPunct="1">
              <a:spcBef>
                <a:spcPct val="50000"/>
              </a:spcBef>
              <a:defRPr/>
            </a:pP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35113" y="254000"/>
            <a:ext cx="7451725" cy="1154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Использование бюджетных средств на развитие и  содержание инфраструктуры округа </a:t>
            </a:r>
          </a:p>
          <a:p>
            <a:pPr algn="ctr" eaLnBrk="1" hangingPunct="1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в 2018 году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8423275" cy="646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/>
            <a:r>
              <a:rPr lang="ru-RU" altLang="ru-RU" sz="1600">
                <a:latin typeface="Arial" charset="0"/>
              </a:rPr>
              <a:t>С</a:t>
            </a:r>
            <a:r>
              <a:rPr lang="ru-RU" altLang="ru-RU">
                <a:latin typeface="Arial" charset="0"/>
              </a:rPr>
              <a:t>троительство, капитальный ремонт</a:t>
            </a:r>
            <a:r>
              <a:rPr lang="en-US" altLang="ru-RU" sz="1600">
                <a:latin typeface="Arial" charset="0"/>
              </a:rPr>
              <a:t> </a:t>
            </a:r>
            <a:r>
              <a:rPr lang="ru-RU" altLang="ru-RU">
                <a:latin typeface="Arial" charset="0"/>
              </a:rPr>
              <a:t>и реконструкция </a:t>
            </a:r>
          </a:p>
          <a:p>
            <a:pPr algn="ctr" eaLnBrk="1" hangingPunct="1"/>
            <a:r>
              <a:rPr lang="ru-RU" altLang="ru-RU">
                <a:latin typeface="Arial" charset="0"/>
              </a:rPr>
              <a:t>социальных объектов и инженерных сетей – 63,5 млн. рублей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3924300" y="2352675"/>
            <a:ext cx="4751388" cy="386259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marL="342900" indent="-342900" eaLnBrk="1" hangingPunct="1">
              <a:buFontTx/>
              <a:buAutoNum type="arabicParenR"/>
            </a:pPr>
            <a:r>
              <a:rPr lang="ru-RU" altLang="ru-RU" b="0" dirty="0">
                <a:latin typeface="Times New Roman" pitchFamily="18" charset="0"/>
                <a:cs typeface="Times New Roman" pitchFamily="18" charset="0"/>
              </a:rPr>
              <a:t>Капитальный ремонт автодорог – 19,5 млн. рублей</a:t>
            </a:r>
          </a:p>
          <a:p>
            <a:pPr marL="342900" indent="-342900" eaLnBrk="1" hangingPunct="1">
              <a:buFontTx/>
              <a:buAutoNum type="arabicParenR"/>
            </a:pPr>
            <a:endParaRPr lang="ru-RU" altLang="ru-RU" b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arenR"/>
            </a:pPr>
            <a:r>
              <a:rPr lang="ru-RU" altLang="ru-RU" b="0" dirty="0">
                <a:latin typeface="Times New Roman" pitchFamily="18" charset="0"/>
                <a:cs typeface="Times New Roman" pitchFamily="18" charset="0"/>
              </a:rPr>
              <a:t>Строительство, реконструкция и капитальный ремонт объектов коммунального хозяйства, инженерных сетей и инфраструктуры городского округа – 30,2 млн. рублей</a:t>
            </a:r>
          </a:p>
          <a:p>
            <a:pPr marL="342900" indent="-342900" eaLnBrk="1" hangingPunct="1">
              <a:buFontTx/>
              <a:buAutoNum type="arabicParenR"/>
            </a:pPr>
            <a:endParaRPr lang="ru-RU" altLang="ru-RU" b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arenR"/>
            </a:pPr>
            <a:r>
              <a:rPr lang="ru-RU" altLang="ru-RU" b="0" dirty="0">
                <a:latin typeface="Times New Roman" pitchFamily="18" charset="0"/>
                <a:cs typeface="Times New Roman" pitchFamily="18" charset="0"/>
              </a:rPr>
              <a:t>Реконструкция и капитальный ремонт учреждений бюджетной сферы – 13,8 млн. рублей </a:t>
            </a:r>
          </a:p>
          <a:p>
            <a:pPr marL="342900" indent="-342900" eaLnBrk="1" hangingPunct="1">
              <a:buFontTx/>
              <a:buAutoNum type="arabicParenR"/>
            </a:pPr>
            <a:endParaRPr lang="ru-RU" altLang="ru-RU" sz="1400" b="0" dirty="0">
              <a:latin typeface="Arial" charset="0"/>
            </a:endParaRPr>
          </a:p>
          <a:p>
            <a:pPr marL="342900" indent="-342900" eaLnBrk="1" hangingPunct="1">
              <a:buFontTx/>
              <a:buAutoNum type="arabicParenR"/>
            </a:pPr>
            <a:endParaRPr lang="ru-RU" altLang="ru-RU" sz="1500" dirty="0">
              <a:latin typeface="Arial" charset="0"/>
            </a:endParaRPr>
          </a:p>
        </p:txBody>
      </p:sp>
      <p:pic>
        <p:nvPicPr>
          <p:cNvPr id="6" name="Рисунок 5" descr="preparation-of-the-constructio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347864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35113" y="254000"/>
            <a:ext cx="7451725" cy="11445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Использование бюджетных средств на благоустройство городского округа </a:t>
            </a:r>
          </a:p>
          <a:p>
            <a:pPr algn="ctr" eaLnBrk="1" hangingPunct="1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в 2018 году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8423275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>
                <a:latin typeface="Arial" charset="0"/>
              </a:rPr>
              <a:t>Дорожная деятельность и благоустройство </a:t>
            </a:r>
            <a:r>
              <a:rPr lang="ru-RU" altLang="ru-RU">
                <a:latin typeface="Arial" charset="0"/>
              </a:rPr>
              <a:t> – 184,0 млн.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1560" y="5301207"/>
            <a:ext cx="8346632" cy="144016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76056" y="1927225"/>
            <a:ext cx="3882136" cy="33296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288" y="1844675"/>
            <a:ext cx="4752975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buFontTx/>
              <a:buAutoNum type="arabicParenR"/>
              <a:defRPr/>
            </a:pPr>
            <a:r>
              <a:rPr lang="ru-RU" altLang="ru-RU" sz="1400" b="0" dirty="0">
                <a:latin typeface="+mn-lt"/>
              </a:rPr>
              <a:t>Ведомственная целевая программа «Развитие дорожной деятельности и внешнего благоустройства округа» – 179,3 млн. </a:t>
            </a:r>
            <a:r>
              <a:rPr lang="ru-RU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  <a:p>
            <a:pPr marL="342900" indent="-342900" eaLnBrk="1" hangingPunct="1">
              <a:spcBef>
                <a:spcPts val="0"/>
              </a:spcBef>
              <a:buFontTx/>
              <a:buAutoNum type="arabicParenR"/>
              <a:defRPr/>
            </a:pPr>
            <a:endParaRPr lang="ru-RU" alt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buFontTx/>
              <a:buAutoNum type="arabicParenR"/>
              <a:defRPr/>
            </a:pPr>
            <a:r>
              <a:rPr lang="ru-RU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«Повышение безопасности дорожного движения» (обустройство пешеходных переходов, устройство искусственных неровностей</a:t>
            </a:r>
            <a:r>
              <a:rPr lang="ru-RU" altLang="ru-RU" sz="1400" b="0">
                <a:latin typeface="Arial" panose="020B0604020202020204" pitchFamily="34" charset="0"/>
                <a:cs typeface="Arial" panose="020B0604020202020204" pitchFamily="34" charset="0"/>
              </a:rPr>
              <a:t>, организация </a:t>
            </a:r>
            <a:r>
              <a:rPr lang="ru-RU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по перемещению бесхозных автомобильных средств) – 2,5 млн. рублей</a:t>
            </a:r>
          </a:p>
          <a:p>
            <a:pPr marL="342900" indent="-342900" eaLnBrk="1" hangingPunct="1">
              <a:spcBef>
                <a:spcPts val="0"/>
              </a:spcBef>
              <a:buFontTx/>
              <a:buAutoNum type="arabicParenR"/>
              <a:defRPr/>
            </a:pPr>
            <a:endParaRPr lang="ru-RU" alt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buFontTx/>
              <a:buAutoNum type="arabicParenR"/>
              <a:defRPr/>
            </a:pPr>
            <a:r>
              <a:rPr lang="ru-RU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«Благоустройство» (вырубка старовозрастных, больных и аварийных деревьев, отлов безнадзорных животных, ремонт пешеходных дорожек и тротуаров) – 2,2 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комфортной городской среды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2018 году</a:t>
            </a:r>
            <a:r>
              <a:rPr lang="ru-RU" altLang="ru-RU" sz="2300" dirty="0" smtClean="0"/>
              <a:t/>
            </a:r>
            <a:br>
              <a:rPr lang="ru-RU" altLang="ru-RU" sz="2300" dirty="0" smtClean="0"/>
            </a:br>
            <a:r>
              <a:rPr lang="ru-RU" altLang="ru-RU" sz="2300" dirty="0" smtClean="0"/>
              <a:t/>
            </a:r>
            <a:br>
              <a:rPr lang="ru-RU" altLang="ru-RU" sz="2300" dirty="0" smtClean="0"/>
            </a:br>
            <a:endParaRPr lang="ru-RU" altLang="ru-RU" sz="1500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1063" cy="4525963"/>
          </a:xfrm>
        </p:spPr>
        <p:txBody>
          <a:bodyPr/>
          <a:lstStyle/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объём финансирования – 26,6 </a:t>
            </a:r>
            <a:r>
              <a:rPr lang="ru-RU" sz="1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млн.рублей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 финансирования:</a:t>
            </a:r>
          </a:p>
          <a:p>
            <a:pPr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  <a:defRPr/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бюджет – 21,5 млн.рублей</a:t>
            </a:r>
          </a:p>
          <a:p>
            <a:pPr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  <a:defRPr/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бюджет – 5,0 </a:t>
            </a:r>
            <a:r>
              <a:rPr lang="ru-RU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млн.рублей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  <a:defRPr/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местный бюджет – 0,1 </a:t>
            </a:r>
            <a:r>
              <a:rPr lang="ru-RU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млн.рублей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endParaRPr lang="ru-RU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 программы: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  <a:defRPr/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дворовых территорий – 9 единиц (освещение дворовых территорий, оборудование парковочных мест, детских площадок, установка скамеек и урн, ремонт дворовых проездов, озеленение)</a:t>
            </a:r>
          </a:p>
          <a:p>
            <a:pPr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  <a:defRPr/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общественных территорий – 1 единицы (освещенная пешеходная зона в городском парке)</a:t>
            </a:r>
          </a:p>
          <a:p>
            <a:pPr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  <a:defRPr/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автобусные остановочные комплексы – 3 единицы;</a:t>
            </a:r>
          </a:p>
          <a:p>
            <a:pPr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  <a:defRPr/>
            </a:pPr>
            <a:r>
              <a:rPr lang="ru-RU" sz="14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проектно-сметной документации на благоустройство общественных территорий – 5 комплектов.</a:t>
            </a:r>
          </a:p>
          <a:p>
            <a:pPr>
              <a:defRPr/>
            </a:pPr>
            <a:endParaRPr lang="ru-RU" sz="1400" dirty="0"/>
          </a:p>
        </p:txBody>
      </p:sp>
      <p:pic>
        <p:nvPicPr>
          <p:cNvPr id="19460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5900" y="2011363"/>
            <a:ext cx="2743200" cy="37036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Объект 12"/>
          <p:cNvGraphicFramePr>
            <a:graphicFrameLocks noGrp="1"/>
          </p:cNvGraphicFramePr>
          <p:nvPr/>
        </p:nvGraphicFramePr>
        <p:xfrm>
          <a:off x="1187450" y="1773238"/>
          <a:ext cx="6686550" cy="4279900"/>
        </p:xfrm>
        <a:graphic>
          <a:graphicData uri="http://schemas.openxmlformats.org/presentationml/2006/ole">
            <p:oleObj spid="_x0000_s1026" name="Worksheet" r:id="rId3" imgW="6713128" imgH="4297752" progId="Excel.Sheet.8">
              <p:embed/>
            </p:oleObj>
          </a:graphicData>
        </a:graphic>
      </p:graphicFrame>
      <p:sp>
        <p:nvSpPr>
          <p:cNvPr id="1027" name="Прямоугольник 1"/>
          <p:cNvSpPr>
            <a:spLocks noChangeArrowheads="1"/>
          </p:cNvSpPr>
          <p:nvPr/>
        </p:nvSpPr>
        <p:spPr bwMode="auto">
          <a:xfrm rot="10800000" flipV="1">
            <a:off x="1692275" y="-21520"/>
            <a:ext cx="7056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Основные параметры исполнения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бюджета </a:t>
            </a:r>
          </a:p>
          <a:p>
            <a:pPr algn="ctr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Озерского городского округа </a:t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за 201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028" name="Прямоугольник 2"/>
          <p:cNvSpPr>
            <a:spLocks noChangeArrowheads="1"/>
          </p:cNvSpPr>
          <p:nvPr/>
        </p:nvSpPr>
        <p:spPr bwMode="auto">
          <a:xfrm>
            <a:off x="468313" y="1449388"/>
            <a:ext cx="1727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/>
              <a:t>млн рублей</a:t>
            </a:r>
          </a:p>
        </p:txBody>
      </p:sp>
      <p:sp>
        <p:nvSpPr>
          <p:cNvPr id="1029" name="Прямоугольник 3"/>
          <p:cNvSpPr>
            <a:spLocks noChangeArrowheads="1"/>
          </p:cNvSpPr>
          <p:nvPr/>
        </p:nvSpPr>
        <p:spPr bwMode="auto">
          <a:xfrm>
            <a:off x="2484438" y="2492375"/>
            <a:ext cx="1150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/>
              <a:t>3</a:t>
            </a:r>
            <a:r>
              <a:rPr lang="en-US" altLang="ru-RU" dirty="0" smtClean="0"/>
              <a:t>43</a:t>
            </a:r>
            <a:r>
              <a:rPr lang="ru-RU" altLang="ru-RU" dirty="0" smtClean="0"/>
              <a:t>0,7</a:t>
            </a:r>
            <a:endParaRPr lang="ru-RU" altLang="ru-RU" dirty="0"/>
          </a:p>
        </p:txBody>
      </p:sp>
      <p:sp>
        <p:nvSpPr>
          <p:cNvPr id="1030" name="Прямоугольник 4"/>
          <p:cNvSpPr>
            <a:spLocks noChangeArrowheads="1"/>
          </p:cNvSpPr>
          <p:nvPr/>
        </p:nvSpPr>
        <p:spPr bwMode="auto">
          <a:xfrm rot="10800000" flipV="1">
            <a:off x="3857625" y="2430463"/>
            <a:ext cx="1470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dirty="0"/>
              <a:t>   </a:t>
            </a:r>
            <a:r>
              <a:rPr lang="ru-RU" altLang="ru-RU" dirty="0"/>
              <a:t>3 </a:t>
            </a:r>
            <a:r>
              <a:rPr lang="en-US" altLang="ru-RU" dirty="0"/>
              <a:t>410</a:t>
            </a:r>
            <a:r>
              <a:rPr lang="ru-RU" altLang="ru-RU" dirty="0"/>
              <a:t>,0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1619250" y="6165850"/>
            <a:ext cx="425450" cy="298450"/>
          </a:xfrm>
          <a:prstGeom prst="rect">
            <a:avLst/>
          </a:prstGeom>
          <a:solidFill>
            <a:srgbClr val="CCFFCC"/>
          </a:solidFill>
          <a:ln w="19050" algn="ctr">
            <a:noFill/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032" name="Прямоугольник 5"/>
          <p:cNvSpPr>
            <a:spLocks noChangeArrowheads="1"/>
          </p:cNvSpPr>
          <p:nvPr/>
        </p:nvSpPr>
        <p:spPr bwMode="auto">
          <a:xfrm>
            <a:off x="2051050" y="6096000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доходы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3276600" y="6165850"/>
            <a:ext cx="431800" cy="298450"/>
          </a:xfrm>
          <a:prstGeom prst="rect">
            <a:avLst/>
          </a:prstGeom>
          <a:solidFill>
            <a:srgbClr val="33CCCC"/>
          </a:solidFill>
          <a:ln w="19050" algn="ctr">
            <a:noFill/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034" name="Прямоугольник 7"/>
          <p:cNvSpPr>
            <a:spLocks noChangeArrowheads="1"/>
          </p:cNvSpPr>
          <p:nvPr/>
        </p:nvSpPr>
        <p:spPr bwMode="auto">
          <a:xfrm>
            <a:off x="3708400" y="6096000"/>
            <a:ext cx="1390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расходы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148263" y="6165850"/>
            <a:ext cx="360362" cy="298450"/>
          </a:xfrm>
          <a:prstGeom prst="rect">
            <a:avLst/>
          </a:prstGeom>
          <a:solidFill>
            <a:srgbClr val="0000FF"/>
          </a:solidFill>
          <a:ln w="19050" algn="ctr">
            <a:noFill/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036" name="Прямоугольник 9"/>
          <p:cNvSpPr>
            <a:spLocks noChangeArrowheads="1"/>
          </p:cNvSpPr>
          <p:nvPr/>
        </p:nvSpPr>
        <p:spPr bwMode="auto">
          <a:xfrm rot="10800000" flipV="1">
            <a:off x="5508625" y="6096000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профицит</a:t>
            </a:r>
          </a:p>
        </p:txBody>
      </p:sp>
      <p:pic>
        <p:nvPicPr>
          <p:cNvPr id="13" name="Рисунок 12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6075294"/>
            <a:ext cx="1043608" cy="7827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6913563" cy="1143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 </a:t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Озерского городского округа </a:t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3707904" y="1988840"/>
          <a:ext cx="2592288" cy="4391025"/>
        </p:xfrm>
        <a:graphic>
          <a:graphicData uri="http://schemas.openxmlformats.org/presentationml/2006/ole">
            <p:oleObj spid="_x0000_s2050" name="Диаграмма" r:id="rId3" imgW="3390925" imgH="3863376" progId="Excel.Sheet.8">
              <p:embed/>
            </p:oleObj>
          </a:graphicData>
        </a:graphic>
      </p:graphicFrame>
      <p:sp>
        <p:nvSpPr>
          <p:cNvPr id="205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415212" y="1628800"/>
            <a:ext cx="1728788" cy="354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b="1" dirty="0" err="1" smtClean="0"/>
              <a:t>млн</a:t>
            </a:r>
            <a:r>
              <a:rPr lang="ru-RU" altLang="ru-RU" sz="1800" b="1" dirty="0" smtClean="0"/>
              <a:t> рублей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499992" y="5661248"/>
            <a:ext cx="1354460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2018 </a:t>
            </a:r>
            <a:r>
              <a:rPr lang="ru-RU" altLang="ru-RU" dirty="0"/>
              <a:t>год</a:t>
            </a:r>
          </a:p>
        </p:txBody>
      </p:sp>
      <p:sp>
        <p:nvSpPr>
          <p:cNvPr id="2055" name="Rectangle 19"/>
          <p:cNvSpPr>
            <a:spLocks noChangeArrowheads="1"/>
          </p:cNvSpPr>
          <p:nvPr/>
        </p:nvSpPr>
        <p:spPr bwMode="auto">
          <a:xfrm rot="10800000" flipV="1">
            <a:off x="3779912" y="3717032"/>
            <a:ext cx="2428875" cy="4794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/>
            <a:r>
              <a:rPr lang="en-US" altLang="ru-RU" sz="2400" dirty="0" smtClean="0"/>
              <a:t>343</a:t>
            </a:r>
            <a:r>
              <a:rPr lang="ru-RU" altLang="ru-RU" sz="2400" smtClean="0"/>
              <a:t>0,7</a:t>
            </a:r>
            <a:endParaRPr lang="ru-RU" altLang="ru-RU" sz="2400" dirty="0"/>
          </a:p>
        </p:txBody>
      </p:sp>
      <p:sp>
        <p:nvSpPr>
          <p:cNvPr id="2057" name="AutoShape 29"/>
          <p:cNvSpPr>
            <a:spLocks noChangeArrowheads="1"/>
          </p:cNvSpPr>
          <p:nvPr/>
        </p:nvSpPr>
        <p:spPr bwMode="auto">
          <a:xfrm rot="16200000">
            <a:off x="4383843" y="1456917"/>
            <a:ext cx="1232274" cy="1720056"/>
          </a:xfrm>
          <a:prstGeom prst="rightArrow">
            <a:avLst>
              <a:gd name="adj1" fmla="val 50000"/>
              <a:gd name="adj2" fmla="val 83574"/>
            </a:avLst>
          </a:prstGeom>
          <a:noFill/>
          <a:ln w="19050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 eaLnBrk="1" hangingPunct="1"/>
            <a:endParaRPr lang="ru-RU" alt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22768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+ 1,5 %</a:t>
            </a:r>
            <a:endParaRPr lang="ru-RU" dirty="0"/>
          </a:p>
        </p:txBody>
      </p:sp>
      <p:pic>
        <p:nvPicPr>
          <p:cNvPr id="11" name="Рисунок 10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6363" y="6047434"/>
            <a:ext cx="1137637" cy="810566"/>
          </a:xfrm>
          <a:prstGeom prst="rect">
            <a:avLst/>
          </a:prstGeom>
        </p:spPr>
      </p:pic>
      <p:pic>
        <p:nvPicPr>
          <p:cNvPr id="12" name="Рисунок 11" descr="depositphotos_43434155-stock-photo-gold-coins-falling-in-th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2348880"/>
            <a:ext cx="2382011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0"/>
          <p:cNvGraphicFramePr>
            <a:graphicFrameLocks noGrp="1" noChangeAspect="1"/>
          </p:cNvGraphicFramePr>
          <p:nvPr>
            <p:ph/>
          </p:nvPr>
        </p:nvGraphicFramePr>
        <p:xfrm>
          <a:off x="806450" y="960438"/>
          <a:ext cx="8051800" cy="4611687"/>
        </p:xfrm>
        <a:graphic>
          <a:graphicData uri="http://schemas.openxmlformats.org/presentationml/2006/ole">
            <p:oleObj spid="_x0000_s3074" name="Диаграмма" r:id="rId4" imgW="7071360" imgH="4480496" progId="Excel.Sheet.8">
              <p:embed/>
            </p:oleObj>
          </a:graphicData>
        </a:graphic>
      </p:graphicFrame>
      <p:sp>
        <p:nvSpPr>
          <p:cNvPr id="3075" name="Text Box 17"/>
          <p:cNvSpPr txBox="1">
            <a:spLocks noChangeArrowheads="1"/>
          </p:cNvSpPr>
          <p:nvPr/>
        </p:nvSpPr>
        <p:spPr bwMode="auto">
          <a:xfrm>
            <a:off x="2124075" y="0"/>
            <a:ext cx="5903913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3076" name="Text Box 19"/>
          <p:cNvSpPr txBox="1">
            <a:spLocks noChangeArrowheads="1"/>
          </p:cNvSpPr>
          <p:nvPr/>
        </p:nvSpPr>
        <p:spPr bwMode="auto">
          <a:xfrm>
            <a:off x="1763713" y="285750"/>
            <a:ext cx="7200900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Динамика налоговых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неналоговых  доходов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бюджета Озерского городского округа </a:t>
            </a:r>
          </a:p>
        </p:txBody>
      </p:sp>
      <p:sp>
        <p:nvSpPr>
          <p:cNvPr id="3077" name="Text Box 21"/>
          <p:cNvSpPr txBox="1">
            <a:spLocks noChangeArrowheads="1"/>
          </p:cNvSpPr>
          <p:nvPr/>
        </p:nvSpPr>
        <p:spPr bwMode="auto">
          <a:xfrm>
            <a:off x="539750" y="1500188"/>
            <a:ext cx="1800225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>
                <a:latin typeface="Arial" charset="0"/>
              </a:rPr>
              <a:t>млн</a:t>
            </a:r>
            <a:r>
              <a:rPr lang="ru-RU" altLang="ru-RU" sz="2000">
                <a:latin typeface="Arial" charset="0"/>
              </a:rPr>
              <a:t> рублей</a:t>
            </a:r>
          </a:p>
        </p:txBody>
      </p:sp>
      <p:sp>
        <p:nvSpPr>
          <p:cNvPr id="3078" name="Text Box 22"/>
          <p:cNvSpPr txBox="1">
            <a:spLocks noChangeArrowheads="1"/>
          </p:cNvSpPr>
          <p:nvPr/>
        </p:nvSpPr>
        <p:spPr bwMode="auto">
          <a:xfrm>
            <a:off x="1571625" y="2714625"/>
            <a:ext cx="1285875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/>
              <a:t>   650</a:t>
            </a:r>
            <a:r>
              <a:rPr lang="ru-RU" altLang="ru-RU"/>
              <a:t>,</a:t>
            </a:r>
            <a:r>
              <a:rPr lang="en-US" altLang="ru-RU"/>
              <a:t>4</a:t>
            </a:r>
            <a:endParaRPr lang="ru-RU" altLang="ru-RU"/>
          </a:p>
        </p:txBody>
      </p:sp>
      <p:sp>
        <p:nvSpPr>
          <p:cNvPr id="3079" name="Text Box 23"/>
          <p:cNvSpPr txBox="1">
            <a:spLocks noChangeArrowheads="1"/>
          </p:cNvSpPr>
          <p:nvPr/>
        </p:nvSpPr>
        <p:spPr bwMode="auto">
          <a:xfrm>
            <a:off x="3286125" y="2714625"/>
            <a:ext cx="1214438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/>
              <a:t>  </a:t>
            </a:r>
            <a:r>
              <a:rPr lang="ru-RU" altLang="ru-RU"/>
              <a:t>6</a:t>
            </a:r>
            <a:r>
              <a:rPr lang="en-US" altLang="ru-RU"/>
              <a:t>33</a:t>
            </a:r>
            <a:r>
              <a:rPr lang="ru-RU" altLang="ru-RU"/>
              <a:t>,</a:t>
            </a:r>
            <a:r>
              <a:rPr lang="en-US" altLang="ru-RU"/>
              <a:t>9</a:t>
            </a:r>
            <a:endParaRPr lang="ru-RU" altLang="ru-RU"/>
          </a:p>
        </p:txBody>
      </p:sp>
      <p:sp>
        <p:nvSpPr>
          <p:cNvPr id="3080" name="Text Box 24"/>
          <p:cNvSpPr txBox="1">
            <a:spLocks noChangeArrowheads="1"/>
          </p:cNvSpPr>
          <p:nvPr/>
        </p:nvSpPr>
        <p:spPr bwMode="auto">
          <a:xfrm>
            <a:off x="5143500" y="2643188"/>
            <a:ext cx="928688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/>
              <a:t> 759</a:t>
            </a:r>
            <a:r>
              <a:rPr lang="ru-RU" altLang="ru-RU"/>
              <a:t>,</a:t>
            </a:r>
            <a:r>
              <a:rPr lang="en-US" altLang="ru-RU"/>
              <a:t>5</a:t>
            </a:r>
            <a:endParaRPr lang="ru-RU" altLang="ru-RU"/>
          </a:p>
        </p:txBody>
      </p:sp>
      <p:sp>
        <p:nvSpPr>
          <p:cNvPr id="3081" name="Text Box 26"/>
          <p:cNvSpPr txBox="1">
            <a:spLocks noChangeArrowheads="1"/>
          </p:cNvSpPr>
          <p:nvPr/>
        </p:nvSpPr>
        <p:spPr bwMode="auto">
          <a:xfrm>
            <a:off x="4427538" y="4149725"/>
            <a:ext cx="1368425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/>
              <a:t>  </a:t>
            </a:r>
            <a:endParaRPr lang="ru-RU" altLang="ru-RU"/>
          </a:p>
        </p:txBody>
      </p:sp>
      <p:sp>
        <p:nvSpPr>
          <p:cNvPr id="3082" name="Text Box 30"/>
          <p:cNvSpPr txBox="1">
            <a:spLocks noChangeArrowheads="1"/>
          </p:cNvSpPr>
          <p:nvPr/>
        </p:nvSpPr>
        <p:spPr bwMode="auto">
          <a:xfrm>
            <a:off x="6858000" y="2643188"/>
            <a:ext cx="928688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/>
              <a:t>807,3</a:t>
            </a:r>
          </a:p>
        </p:txBody>
      </p:sp>
      <p:sp>
        <p:nvSpPr>
          <p:cNvPr id="3083" name="AutoShape 35"/>
          <p:cNvSpPr>
            <a:spLocks noChangeArrowheads="1"/>
          </p:cNvSpPr>
          <p:nvPr/>
        </p:nvSpPr>
        <p:spPr bwMode="auto">
          <a:xfrm>
            <a:off x="5429250" y="3071813"/>
            <a:ext cx="1655763" cy="500062"/>
          </a:xfrm>
          <a:prstGeom prst="rightArrow">
            <a:avLst>
              <a:gd name="adj1" fmla="val 50000"/>
              <a:gd name="adj2" fmla="val 124964"/>
            </a:avLst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   + 6,3</a:t>
            </a:r>
            <a:r>
              <a:rPr lang="ru-RU" altLang="ru-RU" sz="2000"/>
              <a:t>%</a:t>
            </a:r>
          </a:p>
        </p:txBody>
      </p:sp>
      <p:sp>
        <p:nvSpPr>
          <p:cNvPr id="3084" name="AutoShape 36"/>
          <p:cNvSpPr>
            <a:spLocks noChangeArrowheads="1"/>
          </p:cNvSpPr>
          <p:nvPr/>
        </p:nvSpPr>
        <p:spPr bwMode="auto">
          <a:xfrm>
            <a:off x="3851275" y="3500438"/>
            <a:ext cx="1506538" cy="571500"/>
          </a:xfrm>
          <a:prstGeom prst="rightArrow">
            <a:avLst>
              <a:gd name="adj1" fmla="val 50000"/>
              <a:gd name="adj2" fmla="val 174069"/>
            </a:avLst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/>
              <a:t>+ 19,8%</a:t>
            </a:r>
          </a:p>
        </p:txBody>
      </p:sp>
      <p:sp>
        <p:nvSpPr>
          <p:cNvPr id="3085" name="AutoShape 37"/>
          <p:cNvSpPr>
            <a:spLocks noChangeArrowheads="1"/>
          </p:cNvSpPr>
          <p:nvPr/>
        </p:nvSpPr>
        <p:spPr bwMode="auto">
          <a:xfrm>
            <a:off x="2643188" y="4071938"/>
            <a:ext cx="4714875" cy="714375"/>
          </a:xfrm>
          <a:prstGeom prst="rightArrow">
            <a:avLst>
              <a:gd name="adj1" fmla="val 50000"/>
              <a:gd name="adj2" fmla="val 212758"/>
            </a:avLst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                     + 24,1</a:t>
            </a:r>
            <a:r>
              <a:rPr lang="ru-RU" altLang="ru-RU" sz="2000"/>
              <a:t>%</a:t>
            </a:r>
          </a:p>
        </p:txBody>
      </p:sp>
      <p:pic>
        <p:nvPicPr>
          <p:cNvPr id="14" name="Рисунок 13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2014" y="5508320"/>
            <a:ext cx="1471986" cy="134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63"/>
          <p:cNvSpPr txBox="1">
            <a:spLocks noChangeArrowheads="1"/>
          </p:cNvSpPr>
          <p:nvPr/>
        </p:nvSpPr>
        <p:spPr bwMode="auto">
          <a:xfrm>
            <a:off x="1692275" y="115888"/>
            <a:ext cx="7272338" cy="12827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Федеральные и 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региональные 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средства, поступившие в бюджет Озерского городского округа в 2018 году</a:t>
            </a:r>
          </a:p>
        </p:txBody>
      </p:sp>
      <p:sp>
        <p:nvSpPr>
          <p:cNvPr id="8196" name="Text Box 465"/>
          <p:cNvSpPr txBox="1">
            <a:spLocks noChangeArrowheads="1"/>
          </p:cNvSpPr>
          <p:nvPr/>
        </p:nvSpPr>
        <p:spPr bwMode="auto">
          <a:xfrm>
            <a:off x="7164388" y="1557338"/>
            <a:ext cx="180022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>
                <a:latin typeface="Arial" charset="0"/>
              </a:rPr>
              <a:t>млн рублей</a:t>
            </a:r>
          </a:p>
        </p:txBody>
      </p:sp>
      <p:sp>
        <p:nvSpPr>
          <p:cNvPr id="8197" name="AutoShape 467"/>
          <p:cNvSpPr>
            <a:spLocks noChangeArrowheads="1"/>
          </p:cNvSpPr>
          <p:nvPr/>
        </p:nvSpPr>
        <p:spPr bwMode="auto">
          <a:xfrm>
            <a:off x="900113" y="4076700"/>
            <a:ext cx="6551612" cy="4333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solidFill>
              <a:srgbClr val="800000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8198" name="AutoShape 468"/>
          <p:cNvSpPr>
            <a:spLocks noChangeArrowheads="1"/>
          </p:cNvSpPr>
          <p:nvPr/>
        </p:nvSpPr>
        <p:spPr bwMode="auto">
          <a:xfrm>
            <a:off x="928688" y="4572000"/>
            <a:ext cx="6551612" cy="431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solidFill>
              <a:srgbClr val="800000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8199" name="AutoShape 469"/>
          <p:cNvSpPr>
            <a:spLocks noChangeArrowheads="1"/>
          </p:cNvSpPr>
          <p:nvPr/>
        </p:nvSpPr>
        <p:spPr bwMode="auto">
          <a:xfrm>
            <a:off x="468313" y="4149725"/>
            <a:ext cx="287337" cy="287338"/>
          </a:xfrm>
          <a:prstGeom prst="octagon">
            <a:avLst>
              <a:gd name="adj" fmla="val 29287"/>
            </a:avLst>
          </a:prstGeom>
          <a:solidFill>
            <a:srgbClr val="666699"/>
          </a:solidFill>
          <a:ln w="19050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8200" name="AutoShape 470"/>
          <p:cNvSpPr>
            <a:spLocks noChangeArrowheads="1"/>
          </p:cNvSpPr>
          <p:nvPr/>
        </p:nvSpPr>
        <p:spPr bwMode="auto">
          <a:xfrm>
            <a:off x="468313" y="4652963"/>
            <a:ext cx="287337" cy="287337"/>
          </a:xfrm>
          <a:prstGeom prst="octagon">
            <a:avLst>
              <a:gd name="adj" fmla="val 29287"/>
            </a:avLst>
          </a:prstGeom>
          <a:solidFill>
            <a:srgbClr val="666699"/>
          </a:solidFill>
          <a:ln w="19050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8201" name="Text Box 471"/>
          <p:cNvSpPr txBox="1">
            <a:spLocks noChangeArrowheads="1"/>
          </p:cNvSpPr>
          <p:nvPr/>
        </p:nvSpPr>
        <p:spPr bwMode="auto">
          <a:xfrm>
            <a:off x="971550" y="4076700"/>
            <a:ext cx="54006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>
                <a:latin typeface="Arial" charset="0"/>
              </a:rPr>
              <a:t>Субсидии бюджетам городских округов</a:t>
            </a:r>
          </a:p>
        </p:txBody>
      </p:sp>
      <p:sp>
        <p:nvSpPr>
          <p:cNvPr id="8202" name="Text Box 473"/>
          <p:cNvSpPr txBox="1">
            <a:spLocks noChangeArrowheads="1"/>
          </p:cNvSpPr>
          <p:nvPr/>
        </p:nvSpPr>
        <p:spPr bwMode="auto">
          <a:xfrm>
            <a:off x="928688" y="4581525"/>
            <a:ext cx="6286500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>
                <a:latin typeface="Arial" charset="0"/>
              </a:rPr>
              <a:t>Субвенции </a:t>
            </a:r>
            <a:r>
              <a:rPr lang="ru-RU" altLang="ru-RU"/>
              <a:t>бюджетам городских округов</a:t>
            </a:r>
          </a:p>
        </p:txBody>
      </p:sp>
      <p:sp>
        <p:nvSpPr>
          <p:cNvPr id="8203" name="AutoShape 474"/>
          <p:cNvSpPr>
            <a:spLocks noChangeArrowheads="1"/>
          </p:cNvSpPr>
          <p:nvPr/>
        </p:nvSpPr>
        <p:spPr bwMode="auto">
          <a:xfrm>
            <a:off x="7740650" y="3573463"/>
            <a:ext cx="1152525" cy="4318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19050" algn="ctr">
            <a:solidFill>
              <a:srgbClr val="800000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graphicFrame>
        <p:nvGraphicFramePr>
          <p:cNvPr id="8194" name="Object 476"/>
          <p:cNvGraphicFramePr>
            <a:graphicFrameLocks noChangeAspect="1"/>
          </p:cNvGraphicFramePr>
          <p:nvPr/>
        </p:nvGraphicFramePr>
        <p:xfrm>
          <a:off x="500063" y="1428750"/>
          <a:ext cx="4929187" cy="2663825"/>
        </p:xfrm>
        <a:graphic>
          <a:graphicData uri="http://schemas.openxmlformats.org/presentationml/2006/ole">
            <p:oleObj spid="_x0000_s8194" name="Worksheet" r:id="rId3" imgW="4251892" imgH="2301264" progId="Excel.Sheet.8">
              <p:embed/>
            </p:oleObj>
          </a:graphicData>
        </a:graphic>
      </p:graphicFrame>
      <p:sp>
        <p:nvSpPr>
          <p:cNvPr id="8204" name="Text Box 477"/>
          <p:cNvSpPr txBox="1">
            <a:spLocks noChangeArrowheads="1"/>
          </p:cNvSpPr>
          <p:nvPr/>
        </p:nvSpPr>
        <p:spPr bwMode="auto">
          <a:xfrm>
            <a:off x="7740650" y="3573463"/>
            <a:ext cx="1223963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 smtClean="0"/>
              <a:t>2022,4</a:t>
            </a:r>
            <a:endParaRPr lang="ru-RU" altLang="ru-RU" dirty="0"/>
          </a:p>
        </p:txBody>
      </p:sp>
      <p:sp>
        <p:nvSpPr>
          <p:cNvPr id="8205" name="AutoShape 479"/>
          <p:cNvSpPr>
            <a:spLocks noChangeArrowheads="1"/>
          </p:cNvSpPr>
          <p:nvPr/>
        </p:nvSpPr>
        <p:spPr bwMode="auto">
          <a:xfrm>
            <a:off x="5183188" y="1954213"/>
            <a:ext cx="1981200" cy="1330325"/>
          </a:xfrm>
          <a:prstGeom prst="upArrow">
            <a:avLst>
              <a:gd name="adj1" fmla="val 58398"/>
              <a:gd name="adj2" fmla="val 25000"/>
            </a:avLst>
          </a:prstGeom>
          <a:gradFill rotWithShape="1">
            <a:gsLst>
              <a:gs pos="0">
                <a:srgbClr val="FFFFFF"/>
              </a:gs>
              <a:gs pos="100000">
                <a:srgbClr val="EBF4FD">
                  <a:alpha val="21001"/>
                </a:srgbClr>
              </a:gs>
            </a:gsLst>
            <a:lin ang="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8206" name="Text Box 480"/>
          <p:cNvSpPr txBox="1">
            <a:spLocks noChangeArrowheads="1"/>
          </p:cNvSpPr>
          <p:nvPr/>
        </p:nvSpPr>
        <p:spPr bwMode="auto">
          <a:xfrm>
            <a:off x="5580063" y="2133600"/>
            <a:ext cx="1079500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+ 0,1%</a:t>
            </a:r>
          </a:p>
        </p:txBody>
      </p:sp>
      <p:sp>
        <p:nvSpPr>
          <p:cNvPr id="8207" name="AutoShape 481"/>
          <p:cNvSpPr>
            <a:spLocks noChangeArrowheads="1"/>
          </p:cNvSpPr>
          <p:nvPr/>
        </p:nvSpPr>
        <p:spPr bwMode="auto">
          <a:xfrm>
            <a:off x="7740650" y="4076700"/>
            <a:ext cx="1152525" cy="431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solidFill>
              <a:srgbClr val="800000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8208" name="AutoShape 482"/>
          <p:cNvSpPr>
            <a:spLocks noChangeArrowheads="1"/>
          </p:cNvSpPr>
          <p:nvPr/>
        </p:nvSpPr>
        <p:spPr bwMode="auto">
          <a:xfrm>
            <a:off x="468313" y="3573463"/>
            <a:ext cx="6983412" cy="433387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19050" algn="ctr">
            <a:solidFill>
              <a:srgbClr val="800000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8209" name="Text Box 483"/>
          <p:cNvSpPr txBox="1">
            <a:spLocks noChangeArrowheads="1"/>
          </p:cNvSpPr>
          <p:nvPr/>
        </p:nvSpPr>
        <p:spPr bwMode="auto">
          <a:xfrm>
            <a:off x="611188" y="3573463"/>
            <a:ext cx="5545137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Целевые средства:</a:t>
            </a:r>
          </a:p>
        </p:txBody>
      </p:sp>
      <p:sp>
        <p:nvSpPr>
          <p:cNvPr id="8210" name="Text Box 484"/>
          <p:cNvSpPr txBox="1">
            <a:spLocks noChangeArrowheads="1"/>
          </p:cNvSpPr>
          <p:nvPr/>
        </p:nvSpPr>
        <p:spPr bwMode="auto">
          <a:xfrm>
            <a:off x="7615238" y="4090988"/>
            <a:ext cx="1152525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/>
              <a:t>430</a:t>
            </a:r>
          </a:p>
        </p:txBody>
      </p:sp>
      <p:sp>
        <p:nvSpPr>
          <p:cNvPr id="8211" name="AutoShape 488"/>
          <p:cNvSpPr>
            <a:spLocks noChangeArrowheads="1"/>
          </p:cNvSpPr>
          <p:nvPr/>
        </p:nvSpPr>
        <p:spPr bwMode="auto">
          <a:xfrm>
            <a:off x="7740650" y="4581525"/>
            <a:ext cx="1152525" cy="431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solidFill>
              <a:srgbClr val="800000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8212" name="Text Box 493"/>
          <p:cNvSpPr txBox="1">
            <a:spLocks noChangeArrowheads="1"/>
          </p:cNvSpPr>
          <p:nvPr/>
        </p:nvSpPr>
        <p:spPr bwMode="auto">
          <a:xfrm>
            <a:off x="7740650" y="4581525"/>
            <a:ext cx="1152525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 smtClean="0"/>
              <a:t>1592,4</a:t>
            </a:r>
            <a:endParaRPr lang="ru-RU" altLang="ru-RU" dirty="0"/>
          </a:p>
        </p:txBody>
      </p:sp>
      <p:pic>
        <p:nvPicPr>
          <p:cNvPr id="21" name="Рисунок 20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9" y="6113991"/>
            <a:ext cx="1259632" cy="744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92"/>
          <p:cNvSpPr txBox="1">
            <a:spLocks noChangeArrowheads="1"/>
          </p:cNvSpPr>
          <p:nvPr/>
        </p:nvSpPr>
        <p:spPr bwMode="auto">
          <a:xfrm>
            <a:off x="1547664" y="260648"/>
            <a:ext cx="7091363" cy="8302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Отраслевая структура расходов бюджета Озерского городского округа в 2018 году</a:t>
            </a:r>
          </a:p>
        </p:txBody>
      </p:sp>
      <p:graphicFrame>
        <p:nvGraphicFramePr>
          <p:cNvPr id="9218" name="Object 95"/>
          <p:cNvGraphicFramePr>
            <a:graphicFrameLocks noChangeAspect="1"/>
          </p:cNvGraphicFramePr>
          <p:nvPr>
            <p:ph/>
          </p:nvPr>
        </p:nvGraphicFramePr>
        <p:xfrm>
          <a:off x="1571625" y="2143125"/>
          <a:ext cx="6176963" cy="3643313"/>
        </p:xfrm>
        <a:graphic>
          <a:graphicData uri="http://schemas.openxmlformats.org/presentationml/2006/ole">
            <p:oleObj spid="_x0000_s9218" name="Диаграмма" r:id="rId3" imgW="6172239" imgH="3619371" progId="MSGraph.Chart.8">
              <p:embed followColorScheme="full"/>
            </p:oleObj>
          </a:graphicData>
        </a:graphic>
      </p:graphicFrame>
      <p:sp>
        <p:nvSpPr>
          <p:cNvPr id="9220" name="Text Box 97"/>
          <p:cNvSpPr txBox="1">
            <a:spLocks noChangeArrowheads="1"/>
          </p:cNvSpPr>
          <p:nvPr/>
        </p:nvSpPr>
        <p:spPr bwMode="auto">
          <a:xfrm>
            <a:off x="7380288" y="1090613"/>
            <a:ext cx="1763712" cy="4016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dirty="0" err="1" smtClean="0">
                <a:latin typeface="Arial" charset="0"/>
              </a:rPr>
              <a:t>млн</a:t>
            </a:r>
            <a:r>
              <a:rPr lang="ru-RU" altLang="ru-RU" sz="2000" dirty="0" smtClean="0">
                <a:latin typeface="Arial" charset="0"/>
              </a:rPr>
              <a:t> </a:t>
            </a:r>
            <a:r>
              <a:rPr lang="ru-RU" altLang="ru-RU" sz="2000" dirty="0">
                <a:latin typeface="Arial" charset="0"/>
              </a:rPr>
              <a:t>рублей</a:t>
            </a:r>
          </a:p>
        </p:txBody>
      </p:sp>
      <p:sp>
        <p:nvSpPr>
          <p:cNvPr id="9221" name="Line 101"/>
          <p:cNvSpPr>
            <a:spLocks noChangeShapeType="1"/>
          </p:cNvSpPr>
          <p:nvPr/>
        </p:nvSpPr>
        <p:spPr bwMode="auto">
          <a:xfrm flipV="1">
            <a:off x="3857625" y="4143375"/>
            <a:ext cx="0" cy="129857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9222" name="Line 104"/>
          <p:cNvSpPr>
            <a:spLocks noChangeShapeType="1"/>
          </p:cNvSpPr>
          <p:nvPr/>
        </p:nvSpPr>
        <p:spPr bwMode="auto">
          <a:xfrm flipV="1">
            <a:off x="4214813" y="4500563"/>
            <a:ext cx="0" cy="1439862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9223" name="Line 105"/>
          <p:cNvSpPr>
            <a:spLocks noChangeShapeType="1"/>
          </p:cNvSpPr>
          <p:nvPr/>
        </p:nvSpPr>
        <p:spPr bwMode="auto">
          <a:xfrm flipH="1">
            <a:off x="2643188" y="1714500"/>
            <a:ext cx="158432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9224" name="Line 107"/>
          <p:cNvSpPr>
            <a:spLocks noChangeShapeType="1"/>
          </p:cNvSpPr>
          <p:nvPr/>
        </p:nvSpPr>
        <p:spPr bwMode="auto">
          <a:xfrm flipH="1">
            <a:off x="1571625" y="2214563"/>
            <a:ext cx="1944688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9225" name="Line 108"/>
          <p:cNvSpPr>
            <a:spLocks noChangeShapeType="1"/>
          </p:cNvSpPr>
          <p:nvPr/>
        </p:nvSpPr>
        <p:spPr bwMode="auto">
          <a:xfrm flipH="1" flipV="1">
            <a:off x="3000375" y="3071813"/>
            <a:ext cx="287338" cy="431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9226" name="Line 109"/>
          <p:cNvSpPr>
            <a:spLocks noChangeShapeType="1"/>
          </p:cNvSpPr>
          <p:nvPr/>
        </p:nvSpPr>
        <p:spPr bwMode="auto">
          <a:xfrm flipH="1">
            <a:off x="1857375" y="3071813"/>
            <a:ext cx="115252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9227" name="Line 111"/>
          <p:cNvSpPr>
            <a:spLocks noChangeShapeType="1"/>
          </p:cNvSpPr>
          <p:nvPr/>
        </p:nvSpPr>
        <p:spPr bwMode="auto">
          <a:xfrm>
            <a:off x="4716016" y="1556792"/>
            <a:ext cx="0" cy="187325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9228" name="Line 113"/>
          <p:cNvSpPr>
            <a:spLocks noChangeShapeType="1"/>
          </p:cNvSpPr>
          <p:nvPr/>
        </p:nvSpPr>
        <p:spPr bwMode="auto">
          <a:xfrm>
            <a:off x="4214813" y="1714501"/>
            <a:ext cx="357187" cy="17145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9229" name="Line 114"/>
          <p:cNvSpPr>
            <a:spLocks noChangeShapeType="1"/>
          </p:cNvSpPr>
          <p:nvPr/>
        </p:nvSpPr>
        <p:spPr bwMode="auto">
          <a:xfrm>
            <a:off x="4214813" y="5929313"/>
            <a:ext cx="2160587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9230" name="Line 115"/>
          <p:cNvSpPr>
            <a:spLocks noChangeShapeType="1"/>
          </p:cNvSpPr>
          <p:nvPr/>
        </p:nvSpPr>
        <p:spPr bwMode="auto">
          <a:xfrm>
            <a:off x="4500563" y="4286250"/>
            <a:ext cx="0" cy="935038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9231" name="Line 116"/>
          <p:cNvSpPr>
            <a:spLocks noChangeShapeType="1"/>
          </p:cNvSpPr>
          <p:nvPr/>
        </p:nvSpPr>
        <p:spPr bwMode="auto">
          <a:xfrm>
            <a:off x="4500563" y="5214938"/>
            <a:ext cx="1285875" cy="46037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9232" name="Line 117"/>
          <p:cNvSpPr>
            <a:spLocks noChangeShapeType="1"/>
          </p:cNvSpPr>
          <p:nvPr/>
        </p:nvSpPr>
        <p:spPr bwMode="auto">
          <a:xfrm flipV="1">
            <a:off x="6407150" y="4191000"/>
            <a:ext cx="15113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9233" name="Text Box 118"/>
          <p:cNvSpPr txBox="1">
            <a:spLocks noChangeArrowheads="1"/>
          </p:cNvSpPr>
          <p:nvPr/>
        </p:nvSpPr>
        <p:spPr bwMode="auto">
          <a:xfrm>
            <a:off x="7618413" y="3886200"/>
            <a:ext cx="1525587" cy="3381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latin typeface="Arial" charset="0"/>
              </a:rPr>
              <a:t>Образование</a:t>
            </a:r>
          </a:p>
        </p:txBody>
      </p:sp>
      <p:sp>
        <p:nvSpPr>
          <p:cNvPr id="9234" name="Text Box 120"/>
          <p:cNvSpPr txBox="1">
            <a:spLocks noChangeArrowheads="1"/>
          </p:cNvSpPr>
          <p:nvPr/>
        </p:nvSpPr>
        <p:spPr bwMode="auto">
          <a:xfrm>
            <a:off x="6500813" y="3810000"/>
            <a:ext cx="1023937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1 838,0</a:t>
            </a:r>
          </a:p>
        </p:txBody>
      </p:sp>
      <p:sp>
        <p:nvSpPr>
          <p:cNvPr id="9235" name="Text Box 121"/>
          <p:cNvSpPr txBox="1">
            <a:spLocks noChangeArrowheads="1"/>
          </p:cNvSpPr>
          <p:nvPr/>
        </p:nvSpPr>
        <p:spPr bwMode="auto">
          <a:xfrm>
            <a:off x="6500813" y="4191000"/>
            <a:ext cx="1285875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/>
              <a:t>53,9%</a:t>
            </a:r>
          </a:p>
        </p:txBody>
      </p:sp>
      <p:sp>
        <p:nvSpPr>
          <p:cNvPr id="9236" name="Text Box 122"/>
          <p:cNvSpPr txBox="1">
            <a:spLocks noChangeArrowheads="1"/>
          </p:cNvSpPr>
          <p:nvPr/>
        </p:nvSpPr>
        <p:spPr bwMode="auto">
          <a:xfrm>
            <a:off x="5429250" y="1492250"/>
            <a:ext cx="3571875" cy="584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latin typeface="Arial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9237" name="Text Box 123"/>
          <p:cNvSpPr txBox="1">
            <a:spLocks noChangeArrowheads="1"/>
          </p:cNvSpPr>
          <p:nvPr/>
        </p:nvSpPr>
        <p:spPr bwMode="auto">
          <a:xfrm>
            <a:off x="4786313" y="1285875"/>
            <a:ext cx="642937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7,1</a:t>
            </a:r>
          </a:p>
        </p:txBody>
      </p:sp>
      <p:sp>
        <p:nvSpPr>
          <p:cNvPr id="9238" name="Text Box 124"/>
          <p:cNvSpPr txBox="1">
            <a:spLocks noChangeArrowheads="1"/>
          </p:cNvSpPr>
          <p:nvPr/>
        </p:nvSpPr>
        <p:spPr bwMode="auto">
          <a:xfrm>
            <a:off x="4643438" y="1571625"/>
            <a:ext cx="785812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/>
              <a:t>0,2%</a:t>
            </a:r>
          </a:p>
        </p:txBody>
      </p:sp>
      <p:sp>
        <p:nvSpPr>
          <p:cNvPr id="9239" name="Text Box 125"/>
          <p:cNvSpPr txBox="1">
            <a:spLocks noChangeArrowheads="1"/>
          </p:cNvSpPr>
          <p:nvPr/>
        </p:nvSpPr>
        <p:spPr bwMode="auto">
          <a:xfrm>
            <a:off x="539750" y="1357313"/>
            <a:ext cx="2771775" cy="584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latin typeface="Arial" charset="0"/>
              </a:rPr>
              <a:t>Жилищно-коммунальное хозяйство</a:t>
            </a:r>
          </a:p>
        </p:txBody>
      </p:sp>
      <p:sp>
        <p:nvSpPr>
          <p:cNvPr id="9240" name="Text Box 126"/>
          <p:cNvSpPr txBox="1">
            <a:spLocks noChangeArrowheads="1"/>
          </p:cNvSpPr>
          <p:nvPr/>
        </p:nvSpPr>
        <p:spPr bwMode="auto">
          <a:xfrm>
            <a:off x="3357563" y="1357313"/>
            <a:ext cx="1022350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168,3</a:t>
            </a:r>
          </a:p>
        </p:txBody>
      </p:sp>
      <p:sp>
        <p:nvSpPr>
          <p:cNvPr id="9241" name="Text Box 127"/>
          <p:cNvSpPr txBox="1">
            <a:spLocks noChangeArrowheads="1"/>
          </p:cNvSpPr>
          <p:nvPr/>
        </p:nvSpPr>
        <p:spPr bwMode="auto">
          <a:xfrm rot="10767468" flipV="1">
            <a:off x="3500438" y="1690688"/>
            <a:ext cx="78263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5,0%</a:t>
            </a:r>
          </a:p>
        </p:txBody>
      </p:sp>
      <p:sp>
        <p:nvSpPr>
          <p:cNvPr id="9242" name="Text Box 128"/>
          <p:cNvSpPr txBox="1">
            <a:spLocks noChangeArrowheads="1"/>
          </p:cNvSpPr>
          <p:nvPr/>
        </p:nvSpPr>
        <p:spPr bwMode="auto">
          <a:xfrm>
            <a:off x="468313" y="2000250"/>
            <a:ext cx="1727200" cy="584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latin typeface="Arial" charset="0"/>
              </a:rPr>
              <a:t>Национальная экономика</a:t>
            </a:r>
          </a:p>
        </p:txBody>
      </p:sp>
      <p:sp>
        <p:nvSpPr>
          <p:cNvPr id="9243" name="Text Box 129"/>
          <p:cNvSpPr txBox="1">
            <a:spLocks noChangeArrowheads="1"/>
          </p:cNvSpPr>
          <p:nvPr/>
        </p:nvSpPr>
        <p:spPr bwMode="auto">
          <a:xfrm>
            <a:off x="2500313" y="1928813"/>
            <a:ext cx="955675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204,8</a:t>
            </a:r>
          </a:p>
        </p:txBody>
      </p:sp>
      <p:sp>
        <p:nvSpPr>
          <p:cNvPr id="9244" name="Text Box 130"/>
          <p:cNvSpPr txBox="1">
            <a:spLocks noChangeArrowheads="1"/>
          </p:cNvSpPr>
          <p:nvPr/>
        </p:nvSpPr>
        <p:spPr bwMode="auto">
          <a:xfrm>
            <a:off x="2643188" y="2214563"/>
            <a:ext cx="857250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6,0%</a:t>
            </a:r>
          </a:p>
        </p:txBody>
      </p:sp>
      <p:sp>
        <p:nvSpPr>
          <p:cNvPr id="9245" name="Text Box 131"/>
          <p:cNvSpPr txBox="1">
            <a:spLocks noChangeArrowheads="1"/>
          </p:cNvSpPr>
          <p:nvPr/>
        </p:nvSpPr>
        <p:spPr bwMode="auto">
          <a:xfrm>
            <a:off x="468313" y="2786063"/>
            <a:ext cx="1871662" cy="584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latin typeface="Arial" charset="0"/>
              </a:rPr>
              <a:t>Культура и кинематография</a:t>
            </a:r>
          </a:p>
        </p:txBody>
      </p:sp>
      <p:sp>
        <p:nvSpPr>
          <p:cNvPr id="9246" name="Text Box 132"/>
          <p:cNvSpPr txBox="1">
            <a:spLocks noChangeArrowheads="1"/>
          </p:cNvSpPr>
          <p:nvPr/>
        </p:nvSpPr>
        <p:spPr bwMode="auto">
          <a:xfrm>
            <a:off x="2143125" y="2786063"/>
            <a:ext cx="785813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286,0</a:t>
            </a:r>
          </a:p>
        </p:txBody>
      </p:sp>
      <p:sp>
        <p:nvSpPr>
          <p:cNvPr id="9247" name="Text Box 133"/>
          <p:cNvSpPr txBox="1">
            <a:spLocks noChangeArrowheads="1"/>
          </p:cNvSpPr>
          <p:nvPr/>
        </p:nvSpPr>
        <p:spPr bwMode="auto">
          <a:xfrm>
            <a:off x="2214563" y="3071813"/>
            <a:ext cx="92868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/>
              <a:t>8,4%</a:t>
            </a:r>
          </a:p>
        </p:txBody>
      </p:sp>
      <p:sp>
        <p:nvSpPr>
          <p:cNvPr id="9248" name="Line 135"/>
          <p:cNvSpPr>
            <a:spLocks noChangeShapeType="1"/>
          </p:cNvSpPr>
          <p:nvPr/>
        </p:nvSpPr>
        <p:spPr bwMode="auto">
          <a:xfrm>
            <a:off x="1357313" y="3786188"/>
            <a:ext cx="15113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9249" name="Text Box 136"/>
          <p:cNvSpPr txBox="1">
            <a:spLocks noChangeArrowheads="1"/>
          </p:cNvSpPr>
          <p:nvPr/>
        </p:nvSpPr>
        <p:spPr bwMode="auto">
          <a:xfrm rot="10800000" flipV="1">
            <a:off x="468313" y="3983038"/>
            <a:ext cx="2460625" cy="584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latin typeface="Arial" charset="0"/>
              </a:rPr>
              <a:t>Общегосударственные вопросы</a:t>
            </a:r>
          </a:p>
        </p:txBody>
      </p:sp>
      <p:sp>
        <p:nvSpPr>
          <p:cNvPr id="9250" name="Text Box 137"/>
          <p:cNvSpPr txBox="1">
            <a:spLocks noChangeArrowheads="1"/>
          </p:cNvSpPr>
          <p:nvPr/>
        </p:nvSpPr>
        <p:spPr bwMode="auto">
          <a:xfrm rot="10800000" flipV="1">
            <a:off x="2143125" y="3749675"/>
            <a:ext cx="928688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4,4%</a:t>
            </a:r>
          </a:p>
        </p:txBody>
      </p:sp>
      <p:sp>
        <p:nvSpPr>
          <p:cNvPr id="9251" name="Text Box 138"/>
          <p:cNvSpPr txBox="1">
            <a:spLocks noChangeArrowheads="1"/>
          </p:cNvSpPr>
          <p:nvPr/>
        </p:nvSpPr>
        <p:spPr bwMode="auto">
          <a:xfrm>
            <a:off x="1357313" y="3500438"/>
            <a:ext cx="1428750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/>
              <a:t>148,6</a:t>
            </a:r>
          </a:p>
        </p:txBody>
      </p:sp>
      <p:sp>
        <p:nvSpPr>
          <p:cNvPr id="9252" name="Line 139"/>
          <p:cNvSpPr>
            <a:spLocks noChangeShapeType="1"/>
          </p:cNvSpPr>
          <p:nvPr/>
        </p:nvSpPr>
        <p:spPr bwMode="auto">
          <a:xfrm flipH="1">
            <a:off x="2428875" y="5429250"/>
            <a:ext cx="1439863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9253" name="Text Box 140"/>
          <p:cNvSpPr txBox="1">
            <a:spLocks noChangeArrowheads="1"/>
          </p:cNvSpPr>
          <p:nvPr/>
        </p:nvSpPr>
        <p:spPr bwMode="auto">
          <a:xfrm>
            <a:off x="395288" y="5072063"/>
            <a:ext cx="2430462" cy="3381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latin typeface="Arial" charset="0"/>
              </a:rPr>
              <a:t>Социальная политика</a:t>
            </a:r>
          </a:p>
        </p:txBody>
      </p:sp>
      <p:sp>
        <p:nvSpPr>
          <p:cNvPr id="9254" name="Text Box 141"/>
          <p:cNvSpPr txBox="1">
            <a:spLocks noChangeArrowheads="1"/>
          </p:cNvSpPr>
          <p:nvPr/>
        </p:nvSpPr>
        <p:spPr bwMode="auto">
          <a:xfrm>
            <a:off x="2825750" y="5143500"/>
            <a:ext cx="973138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645,3</a:t>
            </a:r>
          </a:p>
        </p:txBody>
      </p:sp>
      <p:sp>
        <p:nvSpPr>
          <p:cNvPr id="9255" name="Text Box 142"/>
          <p:cNvSpPr txBox="1">
            <a:spLocks noChangeArrowheads="1"/>
          </p:cNvSpPr>
          <p:nvPr/>
        </p:nvSpPr>
        <p:spPr bwMode="auto">
          <a:xfrm>
            <a:off x="2825750" y="5429250"/>
            <a:ext cx="1028700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18,9%</a:t>
            </a:r>
          </a:p>
        </p:txBody>
      </p:sp>
      <p:sp>
        <p:nvSpPr>
          <p:cNvPr id="9256" name="Text Box 143"/>
          <p:cNvSpPr txBox="1">
            <a:spLocks noChangeArrowheads="1"/>
          </p:cNvSpPr>
          <p:nvPr/>
        </p:nvSpPr>
        <p:spPr bwMode="auto">
          <a:xfrm>
            <a:off x="5572125" y="4714875"/>
            <a:ext cx="3286125" cy="8302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600">
                <a:latin typeface="Arial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9257" name="Text Box 144"/>
          <p:cNvSpPr txBox="1">
            <a:spLocks noChangeArrowheads="1"/>
          </p:cNvSpPr>
          <p:nvPr/>
        </p:nvSpPr>
        <p:spPr bwMode="auto">
          <a:xfrm>
            <a:off x="4572000" y="4929188"/>
            <a:ext cx="714375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28,1</a:t>
            </a:r>
          </a:p>
        </p:txBody>
      </p:sp>
      <p:sp>
        <p:nvSpPr>
          <p:cNvPr id="9258" name="Text Box 145"/>
          <p:cNvSpPr txBox="1">
            <a:spLocks noChangeArrowheads="1"/>
          </p:cNvSpPr>
          <p:nvPr/>
        </p:nvSpPr>
        <p:spPr bwMode="auto">
          <a:xfrm>
            <a:off x="5072063" y="5214938"/>
            <a:ext cx="857250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0,8%</a:t>
            </a:r>
          </a:p>
        </p:txBody>
      </p:sp>
      <p:sp>
        <p:nvSpPr>
          <p:cNvPr id="9259" name="Text Box 146"/>
          <p:cNvSpPr txBox="1">
            <a:spLocks noChangeArrowheads="1"/>
          </p:cNvSpPr>
          <p:nvPr/>
        </p:nvSpPr>
        <p:spPr bwMode="auto">
          <a:xfrm>
            <a:off x="6286500" y="5643563"/>
            <a:ext cx="2606675" cy="6159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latin typeface="Arial" charset="0"/>
              </a:rPr>
              <a:t>Физическая</a:t>
            </a:r>
            <a:r>
              <a:rPr lang="ru-RU" altLang="ru-RU">
                <a:latin typeface="Arial" charset="0"/>
              </a:rPr>
              <a:t> </a:t>
            </a:r>
            <a:r>
              <a:rPr lang="ru-RU" altLang="ru-RU" sz="1600">
                <a:latin typeface="Arial" charset="0"/>
              </a:rPr>
              <a:t>культура</a:t>
            </a:r>
            <a:r>
              <a:rPr lang="ru-RU" altLang="ru-RU">
                <a:latin typeface="Arial" charset="0"/>
              </a:rPr>
              <a:t> </a:t>
            </a:r>
            <a:r>
              <a:rPr lang="ru-RU" altLang="ru-RU" sz="1600">
                <a:latin typeface="Arial" charset="0"/>
              </a:rPr>
              <a:t>и спорт</a:t>
            </a:r>
          </a:p>
        </p:txBody>
      </p:sp>
      <p:sp>
        <p:nvSpPr>
          <p:cNvPr id="9260" name="Text Box 147"/>
          <p:cNvSpPr txBox="1">
            <a:spLocks noChangeArrowheads="1"/>
          </p:cNvSpPr>
          <p:nvPr/>
        </p:nvSpPr>
        <p:spPr bwMode="auto">
          <a:xfrm>
            <a:off x="4214813" y="5572125"/>
            <a:ext cx="785812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79,4</a:t>
            </a:r>
          </a:p>
        </p:txBody>
      </p:sp>
      <p:sp>
        <p:nvSpPr>
          <p:cNvPr id="9261" name="Text Box 148"/>
          <p:cNvSpPr txBox="1">
            <a:spLocks noChangeArrowheads="1"/>
          </p:cNvSpPr>
          <p:nvPr/>
        </p:nvSpPr>
        <p:spPr bwMode="auto">
          <a:xfrm>
            <a:off x="4643438" y="5929313"/>
            <a:ext cx="1071562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2,3%</a:t>
            </a:r>
          </a:p>
        </p:txBody>
      </p:sp>
      <p:sp>
        <p:nvSpPr>
          <p:cNvPr id="9263" name="Прямоугольник 2"/>
          <p:cNvSpPr>
            <a:spLocks noChangeArrowheads="1"/>
          </p:cNvSpPr>
          <p:nvPr/>
        </p:nvSpPr>
        <p:spPr bwMode="auto">
          <a:xfrm>
            <a:off x="6000750" y="2143125"/>
            <a:ext cx="2928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latin typeface="Arial" charset="0"/>
                <a:cs typeface="Arial" charset="0"/>
              </a:rPr>
              <a:t>Охрана</a:t>
            </a:r>
            <a:r>
              <a:rPr lang="ru-RU" altLang="ru-RU" sz="1600" b="0">
                <a:latin typeface="Arial" charset="0"/>
                <a:cs typeface="Arial" charset="0"/>
              </a:rPr>
              <a:t> </a:t>
            </a:r>
            <a:r>
              <a:rPr lang="ru-RU" altLang="ru-RU" sz="1600">
                <a:latin typeface="Arial" charset="0"/>
                <a:cs typeface="Arial" charset="0"/>
              </a:rPr>
              <a:t>окружающей среды</a:t>
            </a:r>
          </a:p>
        </p:txBody>
      </p:sp>
      <p:sp>
        <p:nvSpPr>
          <p:cNvPr id="9264" name="Прямоугольник 3"/>
          <p:cNvSpPr>
            <a:spLocks noChangeArrowheads="1"/>
          </p:cNvSpPr>
          <p:nvPr/>
        </p:nvSpPr>
        <p:spPr bwMode="auto">
          <a:xfrm rot="10800000" flipV="1">
            <a:off x="5357813" y="2336800"/>
            <a:ext cx="714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0,5</a:t>
            </a:r>
          </a:p>
        </p:txBody>
      </p:sp>
      <p:sp>
        <p:nvSpPr>
          <p:cNvPr id="9265" name="Прямоугольник 1"/>
          <p:cNvSpPr>
            <a:spLocks noChangeArrowheads="1"/>
          </p:cNvSpPr>
          <p:nvPr/>
        </p:nvSpPr>
        <p:spPr bwMode="auto">
          <a:xfrm flipH="1">
            <a:off x="6215063" y="2928938"/>
            <a:ext cx="2678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solidFill>
                  <a:srgbClr val="000000"/>
                </a:solidFill>
                <a:latin typeface="Arial" charset="0"/>
                <a:cs typeface="Arial" charset="0"/>
              </a:rPr>
              <a:t>Средства массовой информации</a:t>
            </a:r>
          </a:p>
        </p:txBody>
      </p:sp>
      <p:sp>
        <p:nvSpPr>
          <p:cNvPr id="9266" name="Прямоугольник 2"/>
          <p:cNvSpPr>
            <a:spLocks noChangeArrowheads="1"/>
          </p:cNvSpPr>
          <p:nvPr/>
        </p:nvSpPr>
        <p:spPr bwMode="auto">
          <a:xfrm>
            <a:off x="5500688" y="2786063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  3,9</a:t>
            </a:r>
          </a:p>
        </p:txBody>
      </p:sp>
      <p:sp>
        <p:nvSpPr>
          <p:cNvPr id="9267" name="Прямоугольник 3"/>
          <p:cNvSpPr>
            <a:spLocks noChangeArrowheads="1"/>
          </p:cNvSpPr>
          <p:nvPr/>
        </p:nvSpPr>
        <p:spPr bwMode="auto">
          <a:xfrm>
            <a:off x="5572125" y="300037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</a:rPr>
              <a:t>0,1%</a:t>
            </a:r>
          </a:p>
        </p:txBody>
      </p:sp>
      <p:sp>
        <p:nvSpPr>
          <p:cNvPr id="9269" name="Line 139"/>
          <p:cNvSpPr>
            <a:spLocks noChangeShapeType="1"/>
          </p:cNvSpPr>
          <p:nvPr/>
        </p:nvSpPr>
        <p:spPr bwMode="auto">
          <a:xfrm flipH="1" flipV="1">
            <a:off x="4716016" y="1556792"/>
            <a:ext cx="1367284" cy="1483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 bwMode="auto">
          <a:xfrm>
            <a:off x="3491880" y="2204864"/>
            <a:ext cx="432048" cy="1152128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Прямая соединительная линия 57"/>
          <p:cNvCxnSpPr/>
          <p:nvPr/>
        </p:nvCxnSpPr>
        <p:spPr bwMode="auto">
          <a:xfrm flipH="1">
            <a:off x="4716016" y="2276872"/>
            <a:ext cx="1368152" cy="1008112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Прямая соединительная линия 61"/>
          <p:cNvCxnSpPr/>
          <p:nvPr/>
        </p:nvCxnSpPr>
        <p:spPr bwMode="auto">
          <a:xfrm flipH="1">
            <a:off x="4788024" y="2996952"/>
            <a:ext cx="864096" cy="360040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260648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Расходы бюджета социального характера в 2018 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174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97"/>
          <p:cNvSpPr txBox="1">
            <a:spLocks noChangeArrowheads="1"/>
          </p:cNvSpPr>
          <p:nvPr/>
        </p:nvSpPr>
        <p:spPr bwMode="auto">
          <a:xfrm>
            <a:off x="7380288" y="1484784"/>
            <a:ext cx="1763712" cy="4016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latin typeface="Arial" charset="0"/>
              </a:rPr>
              <a:t>млн.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220486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2848,7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83,5 %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 bwMode="auto">
          <a:xfrm>
            <a:off x="5796136" y="1484784"/>
            <a:ext cx="1512168" cy="1224136"/>
          </a:xfrm>
          <a:prstGeom prst="upArrow">
            <a:avLst/>
          </a:prstGeom>
          <a:noFill/>
          <a:ln w="190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17728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+ 7,6%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306896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Ключевые направления: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 bwMode="auto">
          <a:xfrm>
            <a:off x="611560" y="3645024"/>
            <a:ext cx="53285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auto">
          <a:xfrm>
            <a:off x="611560" y="4509120"/>
            <a:ext cx="53285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auto">
          <a:xfrm>
            <a:off x="539552" y="5301208"/>
            <a:ext cx="53285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 bwMode="auto">
          <a:xfrm>
            <a:off x="6228184" y="5301208"/>
            <a:ext cx="12709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 bwMode="auto">
          <a:xfrm>
            <a:off x="6228184" y="4509120"/>
            <a:ext cx="1224136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 useBgFill="1">
        <p:nvSpPr>
          <p:cNvPr id="15" name="Скругленный прямоугольник 14"/>
          <p:cNvSpPr/>
          <p:nvPr/>
        </p:nvSpPr>
        <p:spPr bwMode="auto">
          <a:xfrm>
            <a:off x="6228184" y="3645024"/>
            <a:ext cx="1224136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371703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45811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Физкультура и спорт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537321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кинематография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0192" y="37170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1838,0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45811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0192" y="5373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286,0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верх 21"/>
          <p:cNvSpPr/>
          <p:nvPr/>
        </p:nvSpPr>
        <p:spPr bwMode="auto">
          <a:xfrm>
            <a:off x="7884368" y="3501008"/>
            <a:ext cx="936104" cy="720080"/>
          </a:xfrm>
          <a:prstGeom prst="upArrow">
            <a:avLst/>
          </a:prstGeom>
          <a:noFill/>
          <a:ln w="190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3" name="Стрелка вверх 22"/>
          <p:cNvSpPr/>
          <p:nvPr/>
        </p:nvSpPr>
        <p:spPr bwMode="auto">
          <a:xfrm>
            <a:off x="7884368" y="4365104"/>
            <a:ext cx="936104" cy="792088"/>
          </a:xfrm>
          <a:prstGeom prst="upArrow">
            <a:avLst>
              <a:gd name="adj1" fmla="val 50000"/>
              <a:gd name="adj2" fmla="val 48931"/>
            </a:avLst>
          </a:prstGeom>
          <a:noFill/>
          <a:ln w="190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4" name="Стрелка вверх 23"/>
          <p:cNvSpPr/>
          <p:nvPr/>
        </p:nvSpPr>
        <p:spPr bwMode="auto">
          <a:xfrm>
            <a:off x="7812360" y="5229200"/>
            <a:ext cx="1080120" cy="720080"/>
          </a:xfrm>
          <a:prstGeom prst="upArrow">
            <a:avLst/>
          </a:prstGeom>
          <a:noFill/>
          <a:ln w="190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28384" y="364502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+9,3%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56376" y="450912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+27,4%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56376" y="544522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+13,4%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8" name="Скругленный прямоугольник 27"/>
          <p:cNvSpPr/>
          <p:nvPr/>
        </p:nvSpPr>
        <p:spPr bwMode="auto">
          <a:xfrm>
            <a:off x="539552" y="6021288"/>
            <a:ext cx="53285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 useBgFill="1">
        <p:nvSpPr>
          <p:cNvPr id="29" name="Скругленный прямоугольник 28"/>
          <p:cNvSpPr/>
          <p:nvPr/>
        </p:nvSpPr>
        <p:spPr bwMode="auto">
          <a:xfrm>
            <a:off x="6300192" y="6021288"/>
            <a:ext cx="12709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568" y="609329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72200" y="60932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645,3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 bwMode="auto">
          <a:xfrm>
            <a:off x="7884368" y="6093296"/>
            <a:ext cx="936104" cy="764704"/>
          </a:xfrm>
          <a:prstGeom prst="downArrow">
            <a:avLst/>
          </a:prstGeom>
          <a:noFill/>
          <a:ln w="190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28384" y="630932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-0,8%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265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бюджета Озерского городского округа на оплату труда с учетом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обязательных взносов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ibKKrz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429000"/>
            <a:ext cx="1849958" cy="2276872"/>
          </a:xfrm>
          <a:prstGeom prst="rect">
            <a:avLst/>
          </a:prstGeom>
        </p:spPr>
      </p:pic>
      <p:pic>
        <p:nvPicPr>
          <p:cNvPr id="5" name="Рисунок 4" descr="AibKKrz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429000"/>
            <a:ext cx="1849958" cy="2276872"/>
          </a:xfrm>
          <a:prstGeom prst="rect">
            <a:avLst/>
          </a:prstGeom>
        </p:spPr>
      </p:pic>
      <p:sp>
        <p:nvSpPr>
          <p:cNvPr id="6" name="Text Box 97"/>
          <p:cNvSpPr txBox="1">
            <a:spLocks noChangeArrowheads="1"/>
          </p:cNvSpPr>
          <p:nvPr/>
        </p:nvSpPr>
        <p:spPr bwMode="auto">
          <a:xfrm>
            <a:off x="7236296" y="1556792"/>
            <a:ext cx="1763712" cy="4016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latin typeface="Arial" charset="0"/>
              </a:rPr>
              <a:t>млн. рублей</a:t>
            </a:r>
          </a:p>
        </p:txBody>
      </p:sp>
      <p:sp>
        <p:nvSpPr>
          <p:cNvPr id="7" name="Развернутая стрелка 6"/>
          <p:cNvSpPr/>
          <p:nvPr/>
        </p:nvSpPr>
        <p:spPr bwMode="auto">
          <a:xfrm>
            <a:off x="2195736" y="2636912"/>
            <a:ext cx="4608512" cy="648072"/>
          </a:xfrm>
          <a:prstGeom prst="uturnArrow">
            <a:avLst/>
          </a:prstGeom>
          <a:noFill/>
          <a:ln w="190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227687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+9,9%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32129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1712,0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32129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1881,0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auto">
          <a:xfrm>
            <a:off x="6228184" y="5805264"/>
            <a:ext cx="1224136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 bwMode="auto">
          <a:xfrm>
            <a:off x="1835696" y="5805264"/>
            <a:ext cx="1224136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58772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58772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6934200" cy="936625"/>
          </a:xfrm>
        </p:spPr>
        <p:txBody>
          <a:bodyPr/>
          <a:lstStyle/>
          <a:p>
            <a:pPr eaLnBrk="1" hangingPunct="1"/>
            <a:r>
              <a:rPr lang="ru-RU" alt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бюджетных средств на социальную сферу</a:t>
            </a:r>
            <a:r>
              <a:rPr lang="en-US" alt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</a:t>
            </a:r>
            <a:r>
              <a:rPr lang="ru-RU" alt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году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454400" y="1485900"/>
            <a:ext cx="2087563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>
                <a:latin typeface="Arial" charset="0"/>
              </a:rPr>
              <a:t>О</a:t>
            </a:r>
            <a:r>
              <a:rPr lang="ru-RU" altLang="ru-RU"/>
              <a:t>беспечено: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492500" y="1773238"/>
            <a:ext cx="5543550" cy="464742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sz="1600" dirty="0">
                <a:latin typeface="Arial" charset="0"/>
                <a:cs typeface="Arial" charset="0"/>
              </a:rPr>
              <a:t>     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Средняя заработная плата во исполнение </a:t>
            </a:r>
            <a:r>
              <a:rPr lang="ru-RU" altLang="ru-RU" sz="1600" dirty="0">
                <a:latin typeface="Arial" charset="0"/>
                <a:cs typeface="Arial" charset="0"/>
              </a:rPr>
              <a:t>Указов Президента РФ от 07.05.2012 № 597, от 01.06.2012 № 761 в течение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2018 </a:t>
            </a:r>
            <a:r>
              <a:rPr lang="ru-RU" altLang="ru-RU" sz="1600" dirty="0">
                <a:latin typeface="Arial" charset="0"/>
                <a:cs typeface="Arial" charset="0"/>
              </a:rPr>
              <a:t>года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доводилась до уровня:</a:t>
            </a:r>
            <a:endParaRPr lang="ru-RU" altLang="ru-RU" sz="1600" dirty="0">
              <a:latin typeface="Arial" charset="0"/>
              <a:cs typeface="Arial" charset="0"/>
            </a:endParaRPr>
          </a:p>
          <a:p>
            <a:pPr eaLnBrk="1" hangingPunct="1"/>
            <a:endParaRPr lang="ru-RU" altLang="ru-RU" sz="1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altLang="ru-RU" sz="1600" dirty="0" smtClean="0">
                <a:latin typeface="Arial" charset="0"/>
                <a:cs typeface="Arial" charset="0"/>
              </a:rPr>
              <a:t>Педагогическим  работникам:</a:t>
            </a:r>
            <a:endParaRPr lang="ru-RU" altLang="ru-RU" sz="1600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1600" dirty="0">
                <a:latin typeface="Arial" charset="0"/>
                <a:cs typeface="Arial" charset="0"/>
              </a:rPr>
              <a:t> в общеобразовательных учреждениях </a:t>
            </a:r>
          </a:p>
          <a:p>
            <a:pPr eaLnBrk="1" hangingPunct="1"/>
            <a:r>
              <a:rPr lang="ru-RU" altLang="ru-RU" sz="1600" dirty="0" smtClean="0">
                <a:latin typeface="Arial" charset="0"/>
                <a:cs typeface="Arial" charset="0"/>
              </a:rPr>
              <a:t>до   </a:t>
            </a:r>
            <a:r>
              <a:rPr lang="ru-RU" altLang="ru-RU" sz="1600" dirty="0">
                <a:latin typeface="Arial" charset="0"/>
                <a:cs typeface="Arial" charset="0"/>
              </a:rPr>
              <a:t>35 106,00 рублей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1600" dirty="0">
                <a:latin typeface="Arial" charset="0"/>
                <a:cs typeface="Arial" charset="0"/>
              </a:rPr>
              <a:t> в дошкольных образовательных учреждениях до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 </a:t>
            </a:r>
            <a:r>
              <a:rPr lang="ru-RU" altLang="ru-RU" sz="1600" dirty="0">
                <a:latin typeface="Arial" charset="0"/>
                <a:cs typeface="Arial" charset="0"/>
              </a:rPr>
              <a:t>2</a:t>
            </a:r>
            <a:r>
              <a:rPr lang="en-US" altLang="ru-RU" sz="1600" dirty="0">
                <a:latin typeface="Arial" charset="0"/>
                <a:cs typeface="Arial" charset="0"/>
              </a:rPr>
              <a:t>9</a:t>
            </a:r>
            <a:r>
              <a:rPr lang="ru-RU" altLang="ru-RU" sz="1600" dirty="0">
                <a:latin typeface="Arial" charset="0"/>
                <a:cs typeface="Arial" charset="0"/>
              </a:rPr>
              <a:t> </a:t>
            </a:r>
            <a:r>
              <a:rPr lang="en-US" altLang="ru-RU" sz="1600" dirty="0">
                <a:latin typeface="Arial" charset="0"/>
                <a:cs typeface="Arial" charset="0"/>
              </a:rPr>
              <a:t>149</a:t>
            </a:r>
            <a:r>
              <a:rPr lang="ru-RU" altLang="ru-RU" sz="1600" dirty="0">
                <a:latin typeface="Arial" charset="0"/>
                <a:cs typeface="Arial" charset="0"/>
              </a:rPr>
              <a:t>,</a:t>
            </a:r>
            <a:r>
              <a:rPr lang="en-US" altLang="ru-RU" sz="1600" dirty="0">
                <a:latin typeface="Arial" charset="0"/>
                <a:cs typeface="Arial" charset="0"/>
              </a:rPr>
              <a:t>00</a:t>
            </a:r>
            <a:r>
              <a:rPr lang="ru-RU" altLang="ru-RU" sz="1600" dirty="0">
                <a:latin typeface="Arial" charset="0"/>
                <a:cs typeface="Arial" charset="0"/>
              </a:rPr>
              <a:t> рублей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1600" dirty="0">
                <a:latin typeface="Arial" charset="0"/>
                <a:cs typeface="Arial" charset="0"/>
              </a:rPr>
              <a:t> в учреждениях дополнительного образования детей до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38 </a:t>
            </a:r>
            <a:r>
              <a:rPr lang="ru-RU" altLang="ru-RU" sz="1600" dirty="0">
                <a:latin typeface="Arial" charset="0"/>
                <a:cs typeface="Arial" charset="0"/>
              </a:rPr>
              <a:t>475,</a:t>
            </a:r>
            <a:r>
              <a:rPr lang="en-US" altLang="ru-RU" sz="1600" dirty="0">
                <a:latin typeface="Arial" charset="0"/>
                <a:cs typeface="Arial" charset="0"/>
              </a:rPr>
              <a:t>00</a:t>
            </a:r>
            <a:r>
              <a:rPr lang="ru-RU" altLang="ru-RU" sz="1600" dirty="0">
                <a:latin typeface="Arial" charset="0"/>
                <a:cs typeface="Arial" charset="0"/>
              </a:rPr>
              <a:t> рублей</a:t>
            </a:r>
          </a:p>
          <a:p>
            <a:pPr eaLnBrk="1" hangingPunct="1"/>
            <a:endParaRPr lang="ru-RU" altLang="ru-RU" sz="1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altLang="ru-RU" sz="1600" dirty="0" smtClean="0">
                <a:latin typeface="Arial" charset="0"/>
                <a:cs typeface="Arial" charset="0"/>
              </a:rPr>
              <a:t> Работникам </a:t>
            </a:r>
            <a:r>
              <a:rPr lang="ru-RU" altLang="ru-RU" sz="1600" dirty="0">
                <a:latin typeface="Arial" charset="0"/>
                <a:cs typeface="Arial" charset="0"/>
              </a:rPr>
              <a:t>культуры до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 </a:t>
            </a:r>
            <a:r>
              <a:rPr lang="ru-RU" altLang="ru-RU" sz="1600" dirty="0">
                <a:latin typeface="Arial" charset="0"/>
                <a:cs typeface="Arial" charset="0"/>
              </a:rPr>
              <a:t>29 764,45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рублей </a:t>
            </a:r>
            <a:endParaRPr lang="ru-RU" altLang="ru-RU" sz="1600" b="0" dirty="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dirty="0">
                <a:latin typeface="Arial" charset="0"/>
                <a:cs typeface="Arial" charset="0"/>
              </a:rPr>
              <a:t>      В 2018 году уровень минимальной заработной платы низкооплачиваемым категориям работников муниципальных учреждений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в два этапа доведен </a:t>
            </a:r>
            <a:r>
              <a:rPr lang="ru-RU" altLang="ru-RU" sz="1600" dirty="0">
                <a:latin typeface="Arial" charset="0"/>
                <a:cs typeface="Arial" charset="0"/>
              </a:rPr>
              <a:t>до 12 838 рублей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(с уральским коэффициентом </a:t>
            </a:r>
            <a:r>
              <a:rPr lang="ru-RU" altLang="ru-RU" sz="1600" dirty="0">
                <a:latin typeface="Arial" charset="0"/>
                <a:cs typeface="Arial" charset="0"/>
              </a:rPr>
              <a:t>15%) и до 14 512 рублей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с (уральским коэффициентом  </a:t>
            </a:r>
            <a:r>
              <a:rPr lang="ru-RU" altLang="ru-RU" sz="1600" dirty="0">
                <a:latin typeface="Arial" charset="0"/>
                <a:cs typeface="Arial" charset="0"/>
              </a:rPr>
              <a:t>30</a:t>
            </a:r>
            <a:r>
              <a:rPr lang="ru-RU" altLang="ru-RU" sz="1600" dirty="0" smtClean="0">
                <a:latin typeface="Arial" charset="0"/>
                <a:cs typeface="Arial" charset="0"/>
              </a:rPr>
              <a:t>%)</a:t>
            </a:r>
            <a:endParaRPr lang="ru-RU" altLang="ru-RU" sz="1600" dirty="0">
              <a:latin typeface="Arial" charset="0"/>
              <a:cs typeface="Arial" charset="0"/>
            </a:endParaRPr>
          </a:p>
        </p:txBody>
      </p:sp>
      <p:pic>
        <p:nvPicPr>
          <p:cNvPr id="8" name="Рисунок 7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73016"/>
            <a:ext cx="3024336" cy="1303345"/>
          </a:xfrm>
          <a:prstGeom prst="rect">
            <a:avLst/>
          </a:prstGeom>
        </p:spPr>
      </p:pic>
      <p:pic>
        <p:nvPicPr>
          <p:cNvPr id="9" name="Рисунок 8" descr="1698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3024336" cy="2111896"/>
          </a:xfrm>
          <a:prstGeom prst="rect">
            <a:avLst/>
          </a:prstGeom>
        </p:spPr>
      </p:pic>
      <p:pic>
        <p:nvPicPr>
          <p:cNvPr id="10" name="Рисунок 9" descr="v880_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5" y="4869160"/>
            <a:ext cx="2986654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w="190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w="190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14266</TotalTime>
  <Words>633</Words>
  <Application>Microsoft Office PowerPoint</Application>
  <PresentationFormat>Экран (4:3)</PresentationFormat>
  <Paragraphs>139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Оформление по умолчанию</vt:lpstr>
      <vt:lpstr>Worksheet</vt:lpstr>
      <vt:lpstr>Диаграмма</vt:lpstr>
      <vt:lpstr>Слайд 1</vt:lpstr>
      <vt:lpstr>Слайд 2</vt:lpstr>
      <vt:lpstr>Доходы  бюджета  Озерского городского округа  в 2018 году</vt:lpstr>
      <vt:lpstr>Слайд 4</vt:lpstr>
      <vt:lpstr>Слайд 5</vt:lpstr>
      <vt:lpstr>Слайд 6</vt:lpstr>
      <vt:lpstr>Слайд 7</vt:lpstr>
      <vt:lpstr>Слайд 8</vt:lpstr>
      <vt:lpstr>Использование бюджетных средств на социальную сферу в 2018 году</vt:lpstr>
      <vt:lpstr>Слайд 10</vt:lpstr>
      <vt:lpstr>Слайд 11</vt:lpstr>
      <vt:lpstr> Формирование комфортной городской среды в 2018 году  </vt:lpstr>
    </vt:vector>
  </TitlesOfParts>
  <Company>Ministry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</dc:creator>
  <cp:lastModifiedBy>U_Fin_KMA</cp:lastModifiedBy>
  <cp:revision>1313</cp:revision>
  <cp:lastPrinted>2017-05-11T06:36:09Z</cp:lastPrinted>
  <dcterms:created xsi:type="dcterms:W3CDTF">2007-04-06T03:39:44Z</dcterms:created>
  <dcterms:modified xsi:type="dcterms:W3CDTF">2019-05-16T07:16:46Z</dcterms:modified>
</cp:coreProperties>
</file>